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4" r:id="rId7"/>
    <p:sldId id="267" r:id="rId8"/>
    <p:sldId id="268" r:id="rId9"/>
    <p:sldId id="266" r:id="rId10"/>
    <p:sldId id="271" r:id="rId11"/>
    <p:sldId id="269" r:id="rId12"/>
    <p:sldId id="270" r:id="rId13"/>
    <p:sldId id="265" r:id="rId14"/>
    <p:sldId id="262" r:id="rId15"/>
    <p:sldId id="274" r:id="rId16"/>
    <p:sldId id="280" r:id="rId17"/>
    <p:sldId id="277" r:id="rId18"/>
    <p:sldId id="258" r:id="rId19"/>
    <p:sldId id="275" r:id="rId20"/>
    <p:sldId id="278" r:id="rId21"/>
    <p:sldId id="279"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19" autoAdjust="0"/>
  </p:normalViewPr>
  <p:slideViewPr>
    <p:cSldViewPr snapToGrid="0">
      <p:cViewPr varScale="1">
        <p:scale>
          <a:sx n="68" d="100"/>
          <a:sy n="68" d="100"/>
        </p:scale>
        <p:origin x="60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96262926-A67D-4E4E-9515-5EBC67F0B634}">
      <dgm:prSet/>
      <dgm:spPr/>
      <dgm:t>
        <a:bodyPr/>
        <a:lstStyle/>
        <a:p>
          <a:r>
            <a:rPr lang="en-US" dirty="0"/>
            <a:t>Wii Sports with 4.1K sales</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JAPAN</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err="1"/>
            <a:t>Pokemon</a:t>
          </a:r>
          <a:r>
            <a:rPr lang="en-US" dirty="0"/>
            <a:t> Red/</a:t>
          </a:r>
          <a:r>
            <a:rPr lang="en-US" dirty="0" err="1"/>
            <a:t>Pokemon</a:t>
          </a:r>
          <a:r>
            <a:rPr lang="en-US" dirty="0"/>
            <a:t> Blue with 1k Sales</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EUROPE</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Wii Sports with 2.9K Sales</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8DB5D7D5-6A1C-4ABC-8850-759A9D876047}">
      <dgm:prSet/>
      <dgm:spPr/>
      <dgm:t>
        <a:bodyPr/>
        <a:lstStyle/>
        <a:p>
          <a:r>
            <a:rPr lang="en-US" dirty="0"/>
            <a:t>NORTH AMERICA</a:t>
          </a:r>
        </a:p>
      </dgm:t>
    </dgm:pt>
    <dgm:pt modelId="{BD6E0A2E-99C8-4F5A-971A-CD211D1099FF}" type="sibTrans" cxnId="{C5202EE1-10E9-4076-9D55-9E0CF8B152AF}">
      <dgm:prSet/>
      <dgm:spPr/>
      <dgm:t>
        <a:bodyPr/>
        <a:lstStyle/>
        <a:p>
          <a:endParaRPr lang="en-US"/>
        </a:p>
      </dgm:t>
    </dgm:pt>
    <dgm:pt modelId="{D8874F40-D7B0-41DE-BB6F-A6014FEAB2D7}" type="parTrans" cxnId="{C5202EE1-10E9-4076-9D55-9E0CF8B152AF}">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NORTH AMERICA</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Wii Sports with 4.1K sales</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JAPAN</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err="1"/>
            <a:t>Pokemon</a:t>
          </a:r>
          <a:r>
            <a:rPr lang="en-US" sz="1100" kern="1200" dirty="0"/>
            <a:t> Red/</a:t>
          </a:r>
          <a:r>
            <a:rPr lang="en-US" sz="1100" kern="1200" dirty="0" err="1"/>
            <a:t>Pokemon</a:t>
          </a:r>
          <a:r>
            <a:rPr lang="en-US" sz="1100" kern="1200" dirty="0"/>
            <a:t> Blue with 1k Sales</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EUROPE</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Wii Sports with 2.9K Sales</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7/15/2021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v.uk/government/publications/hmrc-and-voa-gender-pay-gap-report-and-data-2017/hm-revenue-and-customs-gender-pay-gap-report-2017"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6715" y="666829"/>
            <a:ext cx="10993549" cy="1475013"/>
          </a:xfrm>
        </p:spPr>
        <p:txBody>
          <a:bodyPr>
            <a:normAutofit/>
          </a:bodyPr>
          <a:lstStyle/>
          <a:p>
            <a:r>
              <a:rPr lang="en-US" dirty="0"/>
              <a:t>Tableau prep – gender pay gap</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6843" y="2140559"/>
            <a:ext cx="10993546" cy="837103"/>
          </a:xfrm>
        </p:spPr>
        <p:txBody>
          <a:bodyPr>
            <a:normAutofit/>
          </a:bodyPr>
          <a:lstStyle/>
          <a:p>
            <a:r>
              <a:rPr lang="en-US" dirty="0"/>
              <a:t>By Sajith Vellappillil</a:t>
            </a:r>
          </a:p>
          <a:p>
            <a:r>
              <a:rPr lang="en-US" dirty="0"/>
              <a:t>																Submitted to prof Hamid </a:t>
            </a:r>
            <a:r>
              <a:rPr lang="en-US" dirty="0" err="1"/>
              <a:t>rajaee</a:t>
            </a:r>
            <a:endParaRPr lang="en-US" dirty="0"/>
          </a:p>
          <a:p>
            <a:endParaRPr lang="en-US" dirty="0"/>
          </a:p>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B398-63BB-43BE-9AD5-AB01E16EF189}"/>
              </a:ext>
            </a:extLst>
          </p:cNvPr>
          <p:cNvSpPr>
            <a:spLocks noGrp="1"/>
          </p:cNvSpPr>
          <p:nvPr>
            <p:ph type="title"/>
          </p:nvPr>
        </p:nvSpPr>
        <p:spPr/>
        <p:txBody>
          <a:bodyPr/>
          <a:lstStyle/>
          <a:p>
            <a:r>
              <a:rPr lang="en-US" dirty="0"/>
              <a:t>output</a:t>
            </a:r>
            <a:endParaRPr lang="en-CA" dirty="0"/>
          </a:p>
        </p:txBody>
      </p:sp>
      <p:pic>
        <p:nvPicPr>
          <p:cNvPr id="5" name="Content Placeholder 4">
            <a:extLst>
              <a:ext uri="{FF2B5EF4-FFF2-40B4-BE49-F238E27FC236}">
                <a16:creationId xmlns:a16="http://schemas.microsoft.com/office/drawing/2014/main" id="{A48249D2-6EFE-495D-B1A0-2BD3215D822C}"/>
              </a:ext>
            </a:extLst>
          </p:cNvPr>
          <p:cNvPicPr>
            <a:picLocks noGrp="1" noChangeAspect="1"/>
          </p:cNvPicPr>
          <p:nvPr>
            <p:ph idx="1"/>
          </p:nvPr>
        </p:nvPicPr>
        <p:blipFill>
          <a:blip r:embed="rId2"/>
          <a:stretch>
            <a:fillRect/>
          </a:stretch>
        </p:blipFill>
        <p:spPr>
          <a:xfrm>
            <a:off x="3124200" y="2795584"/>
            <a:ext cx="8073664" cy="3775298"/>
          </a:xfrm>
        </p:spPr>
      </p:pic>
      <p:pic>
        <p:nvPicPr>
          <p:cNvPr id="6" name="Picture 5">
            <a:extLst>
              <a:ext uri="{FF2B5EF4-FFF2-40B4-BE49-F238E27FC236}">
                <a16:creationId xmlns:a16="http://schemas.microsoft.com/office/drawing/2014/main" id="{06A96369-AE83-47C7-AA7B-B1EA0B366886}"/>
              </a:ext>
            </a:extLst>
          </p:cNvPr>
          <p:cNvPicPr/>
          <p:nvPr/>
        </p:nvPicPr>
        <p:blipFill>
          <a:blip r:embed="rId3"/>
          <a:stretch>
            <a:fillRect/>
          </a:stretch>
        </p:blipFill>
        <p:spPr>
          <a:xfrm>
            <a:off x="534572" y="2203939"/>
            <a:ext cx="2488172" cy="4366944"/>
          </a:xfrm>
          <a:prstGeom prst="rect">
            <a:avLst/>
          </a:prstGeom>
        </p:spPr>
      </p:pic>
      <p:pic>
        <p:nvPicPr>
          <p:cNvPr id="7" name="Picture 6">
            <a:extLst>
              <a:ext uri="{FF2B5EF4-FFF2-40B4-BE49-F238E27FC236}">
                <a16:creationId xmlns:a16="http://schemas.microsoft.com/office/drawing/2014/main" id="{51F03075-8093-4A4E-96B6-584EA9F970BC}"/>
              </a:ext>
            </a:extLst>
          </p:cNvPr>
          <p:cNvPicPr/>
          <p:nvPr/>
        </p:nvPicPr>
        <p:blipFill>
          <a:blip r:embed="rId4"/>
          <a:stretch>
            <a:fillRect/>
          </a:stretch>
        </p:blipFill>
        <p:spPr>
          <a:xfrm>
            <a:off x="3489955" y="654169"/>
            <a:ext cx="7027985" cy="1962422"/>
          </a:xfrm>
          <a:prstGeom prst="rect">
            <a:avLst/>
          </a:prstGeom>
        </p:spPr>
      </p:pic>
    </p:spTree>
    <p:extLst>
      <p:ext uri="{BB962C8B-B14F-4D97-AF65-F5344CB8AC3E}">
        <p14:creationId xmlns:p14="http://schemas.microsoft.com/office/powerpoint/2010/main" val="365339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EE5F-3743-4761-9091-D5F3AC0C3C63}"/>
              </a:ext>
            </a:extLst>
          </p:cNvPr>
          <p:cNvSpPr>
            <a:spLocks noGrp="1"/>
          </p:cNvSpPr>
          <p:nvPr>
            <p:ph type="title"/>
          </p:nvPr>
        </p:nvSpPr>
        <p:spPr/>
        <p:txBody>
          <a:bodyPr/>
          <a:lstStyle/>
          <a:p>
            <a:r>
              <a:rPr lang="en-US" dirty="0"/>
              <a:t>Dataset inferences – source: makeover </a:t>
            </a:r>
            <a:r>
              <a:rPr lang="en-US" dirty="0" err="1"/>
              <a:t>monday</a:t>
            </a:r>
            <a:r>
              <a:rPr lang="en-US" dirty="0"/>
              <a:t> </a:t>
            </a:r>
            <a:endParaRPr lang="en-CA" dirty="0"/>
          </a:p>
        </p:txBody>
      </p:sp>
      <p:pic>
        <p:nvPicPr>
          <p:cNvPr id="5" name="Content Placeholder 5">
            <a:extLst>
              <a:ext uri="{FF2B5EF4-FFF2-40B4-BE49-F238E27FC236}">
                <a16:creationId xmlns:a16="http://schemas.microsoft.com/office/drawing/2014/main" id="{4CFAC812-57DF-4CC8-B6BF-B78773E20B33}"/>
              </a:ext>
            </a:extLst>
          </p:cNvPr>
          <p:cNvPicPr>
            <a:picLocks noGrp="1" noChangeAspect="1"/>
          </p:cNvPicPr>
          <p:nvPr>
            <p:ph sz="half" idx="1"/>
          </p:nvPr>
        </p:nvPicPr>
        <p:blipFill>
          <a:blip r:embed="rId2"/>
          <a:stretch>
            <a:fillRect/>
          </a:stretch>
        </p:blipFill>
        <p:spPr>
          <a:xfrm>
            <a:off x="581025" y="2311675"/>
            <a:ext cx="5194300" cy="3464962"/>
          </a:xfrm>
        </p:spPr>
      </p:pic>
      <p:pic>
        <p:nvPicPr>
          <p:cNvPr id="11" name="Content Placeholder 10">
            <a:extLst>
              <a:ext uri="{FF2B5EF4-FFF2-40B4-BE49-F238E27FC236}">
                <a16:creationId xmlns:a16="http://schemas.microsoft.com/office/drawing/2014/main" id="{4EF7C872-D972-451E-B863-CEEB3AF51AAA}"/>
              </a:ext>
            </a:extLst>
          </p:cNvPr>
          <p:cNvPicPr>
            <a:picLocks noGrp="1" noChangeAspect="1"/>
          </p:cNvPicPr>
          <p:nvPr>
            <p:ph sz="half" idx="2"/>
          </p:nvPr>
        </p:nvPicPr>
        <p:blipFill>
          <a:blip r:embed="rId3"/>
          <a:stretch>
            <a:fillRect/>
          </a:stretch>
        </p:blipFill>
        <p:spPr>
          <a:xfrm>
            <a:off x="6598326" y="2227263"/>
            <a:ext cx="4830997" cy="3633787"/>
          </a:xfrm>
          <a:prstGeom prst="rect">
            <a:avLst/>
          </a:prstGeom>
        </p:spPr>
      </p:pic>
    </p:spTree>
    <p:extLst>
      <p:ext uri="{BB962C8B-B14F-4D97-AF65-F5344CB8AC3E}">
        <p14:creationId xmlns:p14="http://schemas.microsoft.com/office/powerpoint/2010/main" val="419398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2C6B-3591-4314-B501-5EA4ECF622F4}"/>
              </a:ext>
            </a:extLst>
          </p:cNvPr>
          <p:cNvSpPr>
            <a:spLocks noGrp="1"/>
          </p:cNvSpPr>
          <p:nvPr>
            <p:ph type="title"/>
          </p:nvPr>
        </p:nvSpPr>
        <p:spPr/>
        <p:txBody>
          <a:bodyPr>
            <a:normAutofit/>
          </a:bodyPr>
          <a:lstStyle/>
          <a:p>
            <a:r>
              <a:rPr lang="en-US" dirty="0"/>
              <a:t>Tableau desktop – videogame sales</a:t>
            </a:r>
            <a:br>
              <a:rPr lang="en-US" sz="1400" dirty="0">
                <a:solidFill>
                  <a:schemeClr val="accent1">
                    <a:lumMod val="60000"/>
                    <a:lumOff val="40000"/>
                  </a:schemeClr>
                </a:solidFill>
              </a:rPr>
            </a:br>
            <a:r>
              <a:rPr lang="en-US" sz="1400" dirty="0">
                <a:solidFill>
                  <a:schemeClr val="accent1">
                    <a:lumMod val="60000"/>
                    <a:lumOff val="40000"/>
                  </a:schemeClr>
                </a:solidFill>
              </a:rPr>
              <a:t>By Sajith Vellappillil</a:t>
            </a:r>
            <a:br>
              <a:rPr lang="en-US" sz="1400" dirty="0">
                <a:solidFill>
                  <a:schemeClr val="accent1">
                    <a:lumMod val="60000"/>
                    <a:lumOff val="40000"/>
                  </a:schemeClr>
                </a:solidFill>
              </a:rPr>
            </a:br>
            <a:r>
              <a:rPr lang="en-US" sz="1400" dirty="0">
                <a:solidFill>
                  <a:schemeClr val="accent1">
                    <a:lumMod val="60000"/>
                    <a:lumOff val="40000"/>
                  </a:schemeClr>
                </a:solidFill>
              </a:rPr>
              <a:t>																	Submitted to prof Hamid </a:t>
            </a:r>
            <a:r>
              <a:rPr lang="en-US" sz="1400" dirty="0" err="1">
                <a:solidFill>
                  <a:schemeClr val="accent1">
                    <a:lumMod val="60000"/>
                    <a:lumOff val="40000"/>
                  </a:schemeClr>
                </a:solidFill>
              </a:rPr>
              <a:t>rajaee</a:t>
            </a:r>
            <a:endParaRPr lang="en-CA" sz="1400" dirty="0">
              <a:solidFill>
                <a:schemeClr val="accent1">
                  <a:lumMod val="60000"/>
                  <a:lumOff val="40000"/>
                </a:schemeClr>
              </a:solidFill>
            </a:endParaRPr>
          </a:p>
        </p:txBody>
      </p:sp>
      <p:pic>
        <p:nvPicPr>
          <p:cNvPr id="2050" name="Picture 2" descr="The 50 best video games of 2020 - Polygon">
            <a:extLst>
              <a:ext uri="{FF2B5EF4-FFF2-40B4-BE49-F238E27FC236}">
                <a16:creationId xmlns:a16="http://schemas.microsoft.com/office/drawing/2014/main" id="{AB3F7E64-783D-4BF4-9442-3B860EA40B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8187" y="1955409"/>
            <a:ext cx="10217833" cy="455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32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DF8F-62C8-4314-B00A-1AF765CD79B0}"/>
              </a:ext>
            </a:extLst>
          </p:cNvPr>
          <p:cNvSpPr>
            <a:spLocks noGrp="1"/>
          </p:cNvSpPr>
          <p:nvPr>
            <p:ph type="title"/>
          </p:nvPr>
        </p:nvSpPr>
        <p:spPr/>
        <p:txBody>
          <a:bodyPr/>
          <a:lstStyle/>
          <a:p>
            <a:r>
              <a:rPr lang="en-US" dirty="0"/>
              <a:t>Dataset – videogame sales </a:t>
            </a:r>
            <a:endParaRPr lang="en-CA" dirty="0"/>
          </a:p>
        </p:txBody>
      </p:sp>
      <p:sp>
        <p:nvSpPr>
          <p:cNvPr id="4" name="Text Placeholder 3">
            <a:extLst>
              <a:ext uri="{FF2B5EF4-FFF2-40B4-BE49-F238E27FC236}">
                <a16:creationId xmlns:a16="http://schemas.microsoft.com/office/drawing/2014/main" id="{0D870ACB-4826-451D-8DED-A2D1E319B496}"/>
              </a:ext>
            </a:extLst>
          </p:cNvPr>
          <p:cNvSpPr>
            <a:spLocks noGrp="1"/>
          </p:cNvSpPr>
          <p:nvPr>
            <p:ph type="body" sz="half" idx="2"/>
          </p:nvPr>
        </p:nvSpPr>
        <p:spPr/>
        <p:txBody>
          <a:bodyPr/>
          <a:lstStyle/>
          <a:p>
            <a:endParaRPr lang="en-US" dirty="0"/>
          </a:p>
          <a:p>
            <a:r>
              <a:rPr lang="en-US" dirty="0"/>
              <a:t>SOURCE: KAGGLE</a:t>
            </a:r>
          </a:p>
          <a:p>
            <a:endParaRPr lang="en-CA" dirty="0"/>
          </a:p>
        </p:txBody>
      </p:sp>
      <p:pic>
        <p:nvPicPr>
          <p:cNvPr id="7" name="Content Placeholder 6">
            <a:extLst>
              <a:ext uri="{FF2B5EF4-FFF2-40B4-BE49-F238E27FC236}">
                <a16:creationId xmlns:a16="http://schemas.microsoft.com/office/drawing/2014/main" id="{D0DC30F4-C28C-4532-AE58-471106DF893F}"/>
              </a:ext>
            </a:extLst>
          </p:cNvPr>
          <p:cNvPicPr>
            <a:picLocks noGrp="1" noChangeAspect="1"/>
          </p:cNvPicPr>
          <p:nvPr>
            <p:ph idx="1"/>
          </p:nvPr>
        </p:nvPicPr>
        <p:blipFill>
          <a:blip r:embed="rId2"/>
          <a:stretch>
            <a:fillRect/>
          </a:stretch>
        </p:blipFill>
        <p:spPr>
          <a:xfrm>
            <a:off x="4289909" y="984738"/>
            <a:ext cx="7478032" cy="4895557"/>
          </a:xfrm>
        </p:spPr>
      </p:pic>
    </p:spTree>
    <p:extLst>
      <p:ext uri="{BB962C8B-B14F-4D97-AF65-F5344CB8AC3E}">
        <p14:creationId xmlns:p14="http://schemas.microsoft.com/office/powerpoint/2010/main" val="496880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D321-553A-44A8-9B34-FDF9938A8F0C}"/>
              </a:ext>
            </a:extLst>
          </p:cNvPr>
          <p:cNvSpPr>
            <a:spLocks noGrp="1"/>
          </p:cNvSpPr>
          <p:nvPr>
            <p:ph type="title"/>
          </p:nvPr>
        </p:nvSpPr>
        <p:spPr/>
        <p:txBody>
          <a:bodyPr/>
          <a:lstStyle/>
          <a:p>
            <a:r>
              <a:rPr lang="en-US" dirty="0"/>
              <a:t>Worksheets on tableau desktop – video game sales</a:t>
            </a:r>
            <a:endParaRPr lang="en-CA" dirty="0"/>
          </a:p>
        </p:txBody>
      </p:sp>
      <p:pic>
        <p:nvPicPr>
          <p:cNvPr id="7" name="Content Placeholder 6">
            <a:extLst>
              <a:ext uri="{FF2B5EF4-FFF2-40B4-BE49-F238E27FC236}">
                <a16:creationId xmlns:a16="http://schemas.microsoft.com/office/drawing/2014/main" id="{8EC52BE5-5AD3-4B59-98D6-899496DC5824}"/>
              </a:ext>
            </a:extLst>
          </p:cNvPr>
          <p:cNvPicPr>
            <a:picLocks noGrp="1" noChangeAspect="1"/>
          </p:cNvPicPr>
          <p:nvPr>
            <p:ph idx="1"/>
          </p:nvPr>
        </p:nvPicPr>
        <p:blipFill>
          <a:blip r:embed="rId2"/>
          <a:stretch>
            <a:fillRect/>
          </a:stretch>
        </p:blipFill>
        <p:spPr>
          <a:xfrm>
            <a:off x="865540" y="2533823"/>
            <a:ext cx="5057984" cy="2625562"/>
          </a:xfrm>
        </p:spPr>
      </p:pic>
      <p:pic>
        <p:nvPicPr>
          <p:cNvPr id="11" name="Picture 10">
            <a:extLst>
              <a:ext uri="{FF2B5EF4-FFF2-40B4-BE49-F238E27FC236}">
                <a16:creationId xmlns:a16="http://schemas.microsoft.com/office/drawing/2014/main" id="{196C4832-835F-4149-B39A-E85CAEA66E85}"/>
              </a:ext>
            </a:extLst>
          </p:cNvPr>
          <p:cNvPicPr>
            <a:picLocks noChangeAspect="1"/>
          </p:cNvPicPr>
          <p:nvPr/>
        </p:nvPicPr>
        <p:blipFill>
          <a:blip r:embed="rId3"/>
          <a:stretch>
            <a:fillRect/>
          </a:stretch>
        </p:blipFill>
        <p:spPr>
          <a:xfrm>
            <a:off x="5709326" y="2377441"/>
            <a:ext cx="6220078" cy="3259016"/>
          </a:xfrm>
          <a:prstGeom prst="rect">
            <a:avLst/>
          </a:prstGeom>
        </p:spPr>
      </p:pic>
    </p:spTree>
    <p:extLst>
      <p:ext uri="{BB962C8B-B14F-4D97-AF65-F5344CB8AC3E}">
        <p14:creationId xmlns:p14="http://schemas.microsoft.com/office/powerpoint/2010/main" val="244671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TOP VIDEOGAME REGIONWISE </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93743928"/>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CEFB-84AD-4BA2-92BD-711C39365E7A}"/>
              </a:ext>
            </a:extLst>
          </p:cNvPr>
          <p:cNvSpPr>
            <a:spLocks noGrp="1"/>
          </p:cNvSpPr>
          <p:nvPr>
            <p:ph type="title"/>
          </p:nvPr>
        </p:nvSpPr>
        <p:spPr/>
        <p:txBody>
          <a:bodyPr/>
          <a:lstStyle/>
          <a:p>
            <a:r>
              <a:rPr lang="en-US" dirty="0"/>
              <a:t>Dashboard – video game sales</a:t>
            </a:r>
            <a:endParaRPr lang="en-CA" dirty="0"/>
          </a:p>
        </p:txBody>
      </p:sp>
      <p:pic>
        <p:nvPicPr>
          <p:cNvPr id="10" name="Content Placeholder 9">
            <a:extLst>
              <a:ext uri="{FF2B5EF4-FFF2-40B4-BE49-F238E27FC236}">
                <a16:creationId xmlns:a16="http://schemas.microsoft.com/office/drawing/2014/main" id="{9FD549E0-D823-4F8D-8B85-6C20E4FC63B2}"/>
              </a:ext>
            </a:extLst>
          </p:cNvPr>
          <p:cNvPicPr>
            <a:picLocks noGrp="1" noChangeAspect="1"/>
          </p:cNvPicPr>
          <p:nvPr>
            <p:ph idx="1"/>
          </p:nvPr>
        </p:nvPicPr>
        <p:blipFill>
          <a:blip r:embed="rId2"/>
          <a:stretch>
            <a:fillRect/>
          </a:stretch>
        </p:blipFill>
        <p:spPr>
          <a:xfrm>
            <a:off x="698504" y="1985185"/>
            <a:ext cx="10733841" cy="4692283"/>
          </a:xfrm>
          <a:prstGeom prst="rect">
            <a:avLst/>
          </a:prstGeom>
        </p:spPr>
      </p:pic>
    </p:spTree>
    <p:extLst>
      <p:ext uri="{BB962C8B-B14F-4D97-AF65-F5344CB8AC3E}">
        <p14:creationId xmlns:p14="http://schemas.microsoft.com/office/powerpoint/2010/main" val="1444895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D1E8-0D36-4A8D-AC27-DB9CD3B2B497}"/>
              </a:ext>
            </a:extLst>
          </p:cNvPr>
          <p:cNvSpPr>
            <a:spLocks noGrp="1"/>
          </p:cNvSpPr>
          <p:nvPr>
            <p:ph type="title"/>
          </p:nvPr>
        </p:nvSpPr>
        <p:spPr/>
        <p:txBody>
          <a:bodyPr/>
          <a:lstStyle/>
          <a:p>
            <a:r>
              <a:rPr lang="en-US" dirty="0"/>
              <a:t>Story – video game sales</a:t>
            </a:r>
            <a:endParaRPr lang="en-CA" dirty="0"/>
          </a:p>
        </p:txBody>
      </p:sp>
      <p:pic>
        <p:nvPicPr>
          <p:cNvPr id="5" name="Content Placeholder 4">
            <a:extLst>
              <a:ext uri="{FF2B5EF4-FFF2-40B4-BE49-F238E27FC236}">
                <a16:creationId xmlns:a16="http://schemas.microsoft.com/office/drawing/2014/main" id="{C6B1C296-E9C2-4EBE-9B3C-45DC69E619BA}"/>
              </a:ext>
            </a:extLst>
          </p:cNvPr>
          <p:cNvPicPr>
            <a:picLocks noGrp="1" noChangeAspect="1"/>
          </p:cNvPicPr>
          <p:nvPr>
            <p:ph idx="1"/>
          </p:nvPr>
        </p:nvPicPr>
        <p:blipFill>
          <a:blip r:embed="rId2"/>
          <a:stretch>
            <a:fillRect/>
          </a:stretch>
        </p:blipFill>
        <p:spPr>
          <a:xfrm>
            <a:off x="1767833" y="1978860"/>
            <a:ext cx="8661009" cy="4777759"/>
          </a:xfrm>
        </p:spPr>
      </p:pic>
    </p:spTree>
    <p:extLst>
      <p:ext uri="{BB962C8B-B14F-4D97-AF65-F5344CB8AC3E}">
        <p14:creationId xmlns:p14="http://schemas.microsoft.com/office/powerpoint/2010/main" val="427830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4FCD-9897-44BE-8D6A-E131B36FC4DB}"/>
              </a:ext>
            </a:extLst>
          </p:cNvPr>
          <p:cNvSpPr>
            <a:spLocks noGrp="1"/>
          </p:cNvSpPr>
          <p:nvPr>
            <p:ph type="ctrTitle"/>
          </p:nvPr>
        </p:nvSpPr>
        <p:spPr/>
        <p:txBody>
          <a:bodyPr/>
          <a:lstStyle/>
          <a:p>
            <a:r>
              <a:rPr lang="en-US" dirty="0"/>
              <a:t>conclusion</a:t>
            </a:r>
            <a:endParaRPr lang="en-CA" dirty="0"/>
          </a:p>
        </p:txBody>
      </p:sp>
      <p:sp>
        <p:nvSpPr>
          <p:cNvPr id="5" name="TextBox 4">
            <a:extLst>
              <a:ext uri="{FF2B5EF4-FFF2-40B4-BE49-F238E27FC236}">
                <a16:creationId xmlns:a16="http://schemas.microsoft.com/office/drawing/2014/main" id="{45AEBBAE-D258-485F-B7DF-8CC5933DF03C}"/>
              </a:ext>
            </a:extLst>
          </p:cNvPr>
          <p:cNvSpPr txBox="1"/>
          <p:nvPr/>
        </p:nvSpPr>
        <p:spPr>
          <a:xfrm>
            <a:off x="909711" y="3062068"/>
            <a:ext cx="10522633" cy="3108543"/>
          </a:xfrm>
          <a:prstGeom prst="rect">
            <a:avLst/>
          </a:prstGeom>
          <a:noFill/>
        </p:spPr>
        <p:txBody>
          <a:bodyPr wrap="square" rtlCol="0">
            <a:spAutoFit/>
          </a:bodyPr>
          <a:lstStyle/>
          <a:p>
            <a:r>
              <a:rPr lang="en-US" sz="1400" dirty="0">
                <a:solidFill>
                  <a:schemeClr val="bg1"/>
                </a:solidFill>
              </a:rPr>
              <a:t>Top selling Videogame:</a:t>
            </a:r>
          </a:p>
          <a:p>
            <a:r>
              <a:rPr lang="en-CA" sz="1400" dirty="0">
                <a:solidFill>
                  <a:schemeClr val="bg1"/>
                </a:solidFill>
              </a:rPr>
              <a:t>	North America : Wii Sports</a:t>
            </a:r>
          </a:p>
          <a:p>
            <a:r>
              <a:rPr lang="en-CA" sz="1400" dirty="0">
                <a:solidFill>
                  <a:schemeClr val="bg1"/>
                </a:solidFill>
              </a:rPr>
              <a:t>	Japan: </a:t>
            </a:r>
            <a:r>
              <a:rPr lang="en-CA" sz="1400" dirty="0" err="1">
                <a:solidFill>
                  <a:schemeClr val="bg1"/>
                </a:solidFill>
              </a:rPr>
              <a:t>Pokemon</a:t>
            </a:r>
            <a:endParaRPr lang="en-CA" sz="1400" dirty="0">
              <a:solidFill>
                <a:schemeClr val="bg1"/>
              </a:solidFill>
            </a:endParaRPr>
          </a:p>
          <a:p>
            <a:r>
              <a:rPr lang="en-CA" sz="1400" dirty="0">
                <a:solidFill>
                  <a:schemeClr val="bg1"/>
                </a:solidFill>
              </a:rPr>
              <a:t>	Europe: Wii Sports</a:t>
            </a:r>
          </a:p>
          <a:p>
            <a:endParaRPr lang="en-CA" sz="1400" dirty="0">
              <a:solidFill>
                <a:schemeClr val="bg1"/>
              </a:solidFill>
            </a:endParaRPr>
          </a:p>
          <a:p>
            <a:r>
              <a:rPr lang="en-CA" sz="1400" dirty="0">
                <a:solidFill>
                  <a:schemeClr val="bg1"/>
                </a:solidFill>
              </a:rPr>
              <a:t>Top User Pick: Breath of Fire III</a:t>
            </a:r>
          </a:p>
          <a:p>
            <a:endParaRPr lang="en-CA" sz="1400" dirty="0">
              <a:solidFill>
                <a:schemeClr val="bg1"/>
              </a:solidFill>
            </a:endParaRPr>
          </a:p>
          <a:p>
            <a:r>
              <a:rPr lang="en-CA" sz="1400" dirty="0">
                <a:solidFill>
                  <a:schemeClr val="bg1"/>
                </a:solidFill>
              </a:rPr>
              <a:t>Best Platform: PS , however top sales are on PS2</a:t>
            </a:r>
          </a:p>
          <a:p>
            <a:r>
              <a:rPr lang="en-CA" sz="1400" dirty="0">
                <a:solidFill>
                  <a:schemeClr val="bg1"/>
                </a:solidFill>
              </a:rPr>
              <a:t>Worst Platform: </a:t>
            </a:r>
            <a:r>
              <a:rPr lang="en-CA" sz="1400" dirty="0" err="1">
                <a:solidFill>
                  <a:schemeClr val="bg1"/>
                </a:solidFill>
              </a:rPr>
              <a:t>Xone</a:t>
            </a:r>
            <a:r>
              <a:rPr lang="en-CA" sz="1400" dirty="0">
                <a:solidFill>
                  <a:schemeClr val="bg1"/>
                </a:solidFill>
              </a:rPr>
              <a:t> and has the lowest sales</a:t>
            </a:r>
          </a:p>
          <a:p>
            <a:endParaRPr lang="en-CA" sz="1400" dirty="0">
              <a:solidFill>
                <a:schemeClr val="bg1"/>
              </a:solidFill>
            </a:endParaRPr>
          </a:p>
          <a:p>
            <a:r>
              <a:rPr lang="en-CA" sz="1400" dirty="0">
                <a:solidFill>
                  <a:schemeClr val="bg1"/>
                </a:solidFill>
              </a:rPr>
              <a:t>Best Selling Genre on Best platform PS2: Sports and action</a:t>
            </a:r>
          </a:p>
          <a:p>
            <a:r>
              <a:rPr lang="en-CA" sz="1400" dirty="0">
                <a:solidFill>
                  <a:schemeClr val="bg1"/>
                </a:solidFill>
              </a:rPr>
              <a:t>Highest Selling Genre: Action </a:t>
            </a:r>
          </a:p>
          <a:p>
            <a:endParaRPr lang="en-CA" sz="1400" dirty="0">
              <a:solidFill>
                <a:schemeClr val="bg1"/>
              </a:solidFill>
            </a:endParaRPr>
          </a:p>
          <a:p>
            <a:r>
              <a:rPr lang="en-CA" sz="1400" dirty="0">
                <a:solidFill>
                  <a:schemeClr val="bg1"/>
                </a:solidFill>
              </a:rPr>
              <a:t>Top Publisher: Activision has global Sales of 73K</a:t>
            </a:r>
            <a:endParaRPr lang="en-US" sz="1400" dirty="0">
              <a:solidFill>
                <a:schemeClr val="bg1"/>
              </a:solidFill>
            </a:endParaRPr>
          </a:p>
        </p:txBody>
      </p:sp>
    </p:spTree>
    <p:extLst>
      <p:ext uri="{BB962C8B-B14F-4D97-AF65-F5344CB8AC3E}">
        <p14:creationId xmlns:p14="http://schemas.microsoft.com/office/powerpoint/2010/main" val="376559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t’s the big one!">
            <a:extLst>
              <a:ext uri="{FF2B5EF4-FFF2-40B4-BE49-F238E27FC236}">
                <a16:creationId xmlns:a16="http://schemas.microsoft.com/office/drawing/2014/main" id="{019190F5-9005-4246-BFE6-39E2F503A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719263"/>
            <a:ext cx="607695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in White Background Free Stock Photo - Public Domain Pictures">
            <a:extLst>
              <a:ext uri="{FF2B5EF4-FFF2-40B4-BE49-F238E27FC236}">
                <a16:creationId xmlns:a16="http://schemas.microsoft.com/office/drawing/2014/main" id="{3359869A-97DC-4E97-A80F-452B015F2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213" y="4143314"/>
            <a:ext cx="2471224" cy="164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4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DF8F-62C8-4314-B00A-1AF765CD79B0}"/>
              </a:ext>
            </a:extLst>
          </p:cNvPr>
          <p:cNvSpPr>
            <a:spLocks noGrp="1"/>
          </p:cNvSpPr>
          <p:nvPr>
            <p:ph type="title"/>
          </p:nvPr>
        </p:nvSpPr>
        <p:spPr/>
        <p:txBody>
          <a:bodyPr/>
          <a:lstStyle/>
          <a:p>
            <a:r>
              <a:rPr lang="en-US" dirty="0"/>
              <a:t>Dataset – </a:t>
            </a:r>
            <a:br>
              <a:rPr lang="en-US" dirty="0"/>
            </a:br>
            <a:r>
              <a:rPr lang="en-CA" dirty="0"/>
              <a:t>2018 </a:t>
            </a:r>
            <a:br>
              <a:rPr lang="en-CA" dirty="0"/>
            </a:br>
            <a:r>
              <a:rPr lang="en-CA" dirty="0"/>
              <a:t>Gender Pay Gap</a:t>
            </a:r>
          </a:p>
        </p:txBody>
      </p:sp>
      <p:sp>
        <p:nvSpPr>
          <p:cNvPr id="4" name="Text Placeholder 3">
            <a:extLst>
              <a:ext uri="{FF2B5EF4-FFF2-40B4-BE49-F238E27FC236}">
                <a16:creationId xmlns:a16="http://schemas.microsoft.com/office/drawing/2014/main" id="{0D870ACB-4826-451D-8DED-A2D1E319B496}"/>
              </a:ext>
            </a:extLst>
          </p:cNvPr>
          <p:cNvSpPr>
            <a:spLocks noGrp="1"/>
          </p:cNvSpPr>
          <p:nvPr>
            <p:ph type="body" sz="half" idx="2"/>
          </p:nvPr>
        </p:nvSpPr>
        <p:spPr/>
        <p:txBody>
          <a:bodyPr/>
          <a:lstStyle/>
          <a:p>
            <a:r>
              <a:rPr lang="en-US" dirty="0"/>
              <a:t>Gender Pay Gap - The gender wage gap is the difference between wages earned by men and wages earned by women.</a:t>
            </a:r>
          </a:p>
          <a:p>
            <a:endParaRPr lang="en-US" dirty="0"/>
          </a:p>
          <a:p>
            <a:r>
              <a:rPr lang="en-US" dirty="0"/>
              <a:t>About this Dataset</a:t>
            </a:r>
          </a:p>
          <a:p>
            <a:r>
              <a:rPr lang="en-US" dirty="0"/>
              <a:t>SOURCE: </a:t>
            </a:r>
            <a:r>
              <a:rPr lang="en-US" dirty="0">
                <a:hlinkClick r:id="rId2">
                  <a:extLst>
                    <a:ext uri="{A12FA001-AC4F-418D-AE19-62706E023703}">
                      <ahyp:hlinkClr xmlns:ahyp="http://schemas.microsoft.com/office/drawing/2018/hyperlinkcolor" val="tx"/>
                    </a:ext>
                  </a:extLst>
                </a:hlinkClick>
              </a:rPr>
              <a:t>GOV.UK</a:t>
            </a:r>
            <a:endParaRPr lang="en-US" dirty="0"/>
          </a:p>
          <a:p>
            <a:endParaRPr lang="en-CA" dirty="0"/>
          </a:p>
        </p:txBody>
      </p:sp>
      <p:pic>
        <p:nvPicPr>
          <p:cNvPr id="12" name="Content Placeholder 11">
            <a:extLst>
              <a:ext uri="{FF2B5EF4-FFF2-40B4-BE49-F238E27FC236}">
                <a16:creationId xmlns:a16="http://schemas.microsoft.com/office/drawing/2014/main" id="{C911DC28-8CC0-4B30-BEE6-F251D1EED575}"/>
              </a:ext>
            </a:extLst>
          </p:cNvPr>
          <p:cNvPicPr>
            <a:picLocks noGrp="1" noChangeAspect="1"/>
          </p:cNvPicPr>
          <p:nvPr>
            <p:ph idx="1"/>
          </p:nvPr>
        </p:nvPicPr>
        <p:blipFill>
          <a:blip r:embed="rId3"/>
          <a:stretch>
            <a:fillRect/>
          </a:stretch>
        </p:blipFill>
        <p:spPr>
          <a:xfrm>
            <a:off x="4164037" y="684629"/>
            <a:ext cx="7652825" cy="5702103"/>
          </a:xfrm>
        </p:spPr>
      </p:pic>
    </p:spTree>
    <p:extLst>
      <p:ext uri="{BB962C8B-B14F-4D97-AF65-F5344CB8AC3E}">
        <p14:creationId xmlns:p14="http://schemas.microsoft.com/office/powerpoint/2010/main" val="21229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7620-3694-478D-85CD-59E0DDA3E6C3}"/>
              </a:ext>
            </a:extLst>
          </p:cNvPr>
          <p:cNvSpPr>
            <a:spLocks noGrp="1"/>
          </p:cNvSpPr>
          <p:nvPr>
            <p:ph type="title"/>
          </p:nvPr>
        </p:nvSpPr>
        <p:spPr>
          <a:xfrm>
            <a:off x="581192" y="3155225"/>
            <a:ext cx="11029616" cy="988332"/>
          </a:xfrm>
        </p:spPr>
        <p:txBody>
          <a:bodyPr>
            <a:normAutofit fontScale="90000"/>
          </a:bodyPr>
          <a:lstStyle/>
          <a:p>
            <a:pPr algn="ctr"/>
            <a:br>
              <a:rPr lang="en-US" sz="6000" dirty="0"/>
            </a:br>
            <a:br>
              <a:rPr lang="en-US" sz="6000" dirty="0"/>
            </a:br>
            <a:br>
              <a:rPr lang="en-US" sz="6000" dirty="0"/>
            </a:br>
            <a:br>
              <a:rPr lang="en-US" sz="6000" dirty="0"/>
            </a:br>
            <a:br>
              <a:rPr lang="en-US" sz="6000" dirty="0"/>
            </a:br>
            <a:r>
              <a:rPr lang="en-US" sz="6000" dirty="0"/>
              <a:t>Thank You</a:t>
            </a:r>
            <a:br>
              <a:rPr lang="en-US" dirty="0"/>
            </a:br>
            <a:endParaRPr lang="en-CA" dirty="0"/>
          </a:p>
        </p:txBody>
      </p:sp>
    </p:spTree>
    <p:extLst>
      <p:ext uri="{BB962C8B-B14F-4D97-AF65-F5344CB8AC3E}">
        <p14:creationId xmlns:p14="http://schemas.microsoft.com/office/powerpoint/2010/main" val="1876631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CA77-AED3-4EB2-977B-9495F2014C9E}"/>
              </a:ext>
            </a:extLst>
          </p:cNvPr>
          <p:cNvSpPr>
            <a:spLocks noGrp="1"/>
          </p:cNvSpPr>
          <p:nvPr>
            <p:ph type="title"/>
          </p:nvPr>
        </p:nvSpPr>
        <p:spPr/>
        <p:txBody>
          <a:bodyPr/>
          <a:lstStyle/>
          <a:p>
            <a:r>
              <a:rPr lang="en-US" dirty="0"/>
              <a:t>Loading dataset</a:t>
            </a:r>
            <a:endParaRPr lang="en-CA" dirty="0"/>
          </a:p>
        </p:txBody>
      </p:sp>
      <p:pic>
        <p:nvPicPr>
          <p:cNvPr id="3" name="Picture 2">
            <a:extLst>
              <a:ext uri="{FF2B5EF4-FFF2-40B4-BE49-F238E27FC236}">
                <a16:creationId xmlns:a16="http://schemas.microsoft.com/office/drawing/2014/main" id="{084BE801-3E71-40A9-B17D-0ACE39150E17}"/>
              </a:ext>
            </a:extLst>
          </p:cNvPr>
          <p:cNvPicPr/>
          <p:nvPr/>
        </p:nvPicPr>
        <p:blipFill>
          <a:blip r:embed="rId2"/>
          <a:stretch>
            <a:fillRect/>
          </a:stretch>
        </p:blipFill>
        <p:spPr>
          <a:xfrm>
            <a:off x="647117" y="1875694"/>
            <a:ext cx="3147592" cy="4684542"/>
          </a:xfrm>
          <a:prstGeom prst="rect">
            <a:avLst/>
          </a:prstGeom>
        </p:spPr>
      </p:pic>
      <p:pic>
        <p:nvPicPr>
          <p:cNvPr id="4" name="Picture 3">
            <a:extLst>
              <a:ext uri="{FF2B5EF4-FFF2-40B4-BE49-F238E27FC236}">
                <a16:creationId xmlns:a16="http://schemas.microsoft.com/office/drawing/2014/main" id="{94172D9B-2647-4145-93B5-FF245DA3895D}"/>
              </a:ext>
            </a:extLst>
          </p:cNvPr>
          <p:cNvPicPr/>
          <p:nvPr/>
        </p:nvPicPr>
        <p:blipFill>
          <a:blip r:embed="rId3"/>
          <a:stretch>
            <a:fillRect/>
          </a:stretch>
        </p:blipFill>
        <p:spPr>
          <a:xfrm>
            <a:off x="3873304" y="1868804"/>
            <a:ext cx="7774745" cy="4691431"/>
          </a:xfrm>
          <a:prstGeom prst="rect">
            <a:avLst/>
          </a:prstGeom>
        </p:spPr>
      </p:pic>
    </p:spTree>
    <p:extLst>
      <p:ext uri="{BB962C8B-B14F-4D97-AF65-F5344CB8AC3E}">
        <p14:creationId xmlns:p14="http://schemas.microsoft.com/office/powerpoint/2010/main" val="1778691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ECA3-4D10-4198-B1CD-188CF2F7C03D}"/>
              </a:ext>
            </a:extLst>
          </p:cNvPr>
          <p:cNvSpPr>
            <a:spLocks noGrp="1"/>
          </p:cNvSpPr>
          <p:nvPr>
            <p:ph type="title"/>
          </p:nvPr>
        </p:nvSpPr>
        <p:spPr/>
        <p:txBody>
          <a:bodyPr/>
          <a:lstStyle/>
          <a:p>
            <a:r>
              <a:rPr lang="en-US" dirty="0"/>
              <a:t>Remove unwanted columns</a:t>
            </a:r>
            <a:endParaRPr lang="en-CA" dirty="0"/>
          </a:p>
        </p:txBody>
      </p:sp>
      <p:pic>
        <p:nvPicPr>
          <p:cNvPr id="5" name="Content Placeholder 4">
            <a:extLst>
              <a:ext uri="{FF2B5EF4-FFF2-40B4-BE49-F238E27FC236}">
                <a16:creationId xmlns:a16="http://schemas.microsoft.com/office/drawing/2014/main" id="{6260155E-67FC-499C-A90C-288E619B2BCD}"/>
              </a:ext>
            </a:extLst>
          </p:cNvPr>
          <p:cNvPicPr>
            <a:picLocks noGrp="1"/>
          </p:cNvPicPr>
          <p:nvPr>
            <p:ph sz="half" idx="1"/>
          </p:nvPr>
        </p:nvPicPr>
        <p:blipFill>
          <a:blip r:embed="rId2"/>
          <a:stretch>
            <a:fillRect/>
          </a:stretch>
        </p:blipFill>
        <p:spPr>
          <a:xfrm>
            <a:off x="314178" y="2006990"/>
            <a:ext cx="5461147" cy="3479409"/>
          </a:xfrm>
          <a:prstGeom prst="rect">
            <a:avLst/>
          </a:prstGeom>
        </p:spPr>
      </p:pic>
      <p:pic>
        <p:nvPicPr>
          <p:cNvPr id="6" name="Content Placeholder 5">
            <a:extLst>
              <a:ext uri="{FF2B5EF4-FFF2-40B4-BE49-F238E27FC236}">
                <a16:creationId xmlns:a16="http://schemas.microsoft.com/office/drawing/2014/main" id="{133A7AA1-1FE7-48B0-8CBD-1796B3B08CD6}"/>
              </a:ext>
            </a:extLst>
          </p:cNvPr>
          <p:cNvPicPr>
            <a:picLocks noGrp="1"/>
          </p:cNvPicPr>
          <p:nvPr>
            <p:ph sz="half" idx="2"/>
          </p:nvPr>
        </p:nvPicPr>
        <p:blipFill>
          <a:blip r:embed="rId3"/>
          <a:stretch>
            <a:fillRect/>
          </a:stretch>
        </p:blipFill>
        <p:spPr>
          <a:xfrm>
            <a:off x="6241366" y="1753772"/>
            <a:ext cx="5369609" cy="3732627"/>
          </a:xfrm>
          <a:prstGeom prst="rect">
            <a:avLst/>
          </a:prstGeom>
        </p:spPr>
      </p:pic>
    </p:spTree>
    <p:extLst>
      <p:ext uri="{BB962C8B-B14F-4D97-AF65-F5344CB8AC3E}">
        <p14:creationId xmlns:p14="http://schemas.microsoft.com/office/powerpoint/2010/main" val="342427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8C90-AA06-42A5-AD48-ABBA6CB86506}"/>
              </a:ext>
            </a:extLst>
          </p:cNvPr>
          <p:cNvSpPr>
            <a:spLocks noGrp="1"/>
          </p:cNvSpPr>
          <p:nvPr>
            <p:ph type="title"/>
          </p:nvPr>
        </p:nvSpPr>
        <p:spPr/>
        <p:txBody>
          <a:bodyPr/>
          <a:lstStyle/>
          <a:p>
            <a:r>
              <a:rPr lang="en-US" dirty="0"/>
              <a:t>Rename column                                 create new column</a:t>
            </a:r>
            <a:endParaRPr lang="en-CA" dirty="0"/>
          </a:p>
        </p:txBody>
      </p:sp>
      <p:pic>
        <p:nvPicPr>
          <p:cNvPr id="5" name="Content Placeholder 4">
            <a:extLst>
              <a:ext uri="{FF2B5EF4-FFF2-40B4-BE49-F238E27FC236}">
                <a16:creationId xmlns:a16="http://schemas.microsoft.com/office/drawing/2014/main" id="{829B8553-8970-4EC4-95B0-31B643694A97}"/>
              </a:ext>
            </a:extLst>
          </p:cNvPr>
          <p:cNvPicPr>
            <a:picLocks noGrp="1"/>
          </p:cNvPicPr>
          <p:nvPr>
            <p:ph sz="half" idx="1"/>
          </p:nvPr>
        </p:nvPicPr>
        <p:blipFill>
          <a:blip r:embed="rId2"/>
          <a:stretch>
            <a:fillRect/>
          </a:stretch>
        </p:blipFill>
        <p:spPr>
          <a:xfrm>
            <a:off x="332935" y="2082018"/>
            <a:ext cx="5442390" cy="3807656"/>
          </a:xfrm>
          <a:prstGeom prst="rect">
            <a:avLst/>
          </a:prstGeom>
        </p:spPr>
      </p:pic>
      <p:pic>
        <p:nvPicPr>
          <p:cNvPr id="6" name="Content Placeholder 5">
            <a:extLst>
              <a:ext uri="{FF2B5EF4-FFF2-40B4-BE49-F238E27FC236}">
                <a16:creationId xmlns:a16="http://schemas.microsoft.com/office/drawing/2014/main" id="{5026EC07-2998-4DD3-95D3-BC36546F0E57}"/>
              </a:ext>
            </a:extLst>
          </p:cNvPr>
          <p:cNvPicPr>
            <a:picLocks noGrp="1"/>
          </p:cNvPicPr>
          <p:nvPr>
            <p:ph sz="half" idx="2"/>
          </p:nvPr>
        </p:nvPicPr>
        <p:blipFill>
          <a:blip r:embed="rId3"/>
          <a:stretch>
            <a:fillRect/>
          </a:stretch>
        </p:blipFill>
        <p:spPr>
          <a:xfrm>
            <a:off x="6208542" y="2082019"/>
            <a:ext cx="5402433" cy="3849858"/>
          </a:xfrm>
          <a:prstGeom prst="rect">
            <a:avLst/>
          </a:prstGeom>
        </p:spPr>
      </p:pic>
    </p:spTree>
    <p:extLst>
      <p:ext uri="{BB962C8B-B14F-4D97-AF65-F5344CB8AC3E}">
        <p14:creationId xmlns:p14="http://schemas.microsoft.com/office/powerpoint/2010/main" val="349418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158B-B7D3-4553-A62E-44A80E8FB3BD}"/>
              </a:ext>
            </a:extLst>
          </p:cNvPr>
          <p:cNvSpPr>
            <a:spLocks noGrp="1"/>
          </p:cNvSpPr>
          <p:nvPr>
            <p:ph type="title"/>
          </p:nvPr>
        </p:nvSpPr>
        <p:spPr/>
        <p:txBody>
          <a:bodyPr/>
          <a:lstStyle/>
          <a:p>
            <a:r>
              <a:rPr lang="en-US" dirty="0"/>
              <a:t>Created New column POSTCODE district </a:t>
            </a:r>
            <a:br>
              <a:rPr lang="en-US" dirty="0"/>
            </a:br>
            <a:r>
              <a:rPr lang="en-US" dirty="0"/>
              <a:t>from column postcode</a:t>
            </a:r>
            <a:endParaRPr lang="en-CA" dirty="0"/>
          </a:p>
        </p:txBody>
      </p:sp>
      <p:pic>
        <p:nvPicPr>
          <p:cNvPr id="3" name="Picture 2">
            <a:extLst>
              <a:ext uri="{FF2B5EF4-FFF2-40B4-BE49-F238E27FC236}">
                <a16:creationId xmlns:a16="http://schemas.microsoft.com/office/drawing/2014/main" id="{352F7C53-6349-429E-AFB7-3C3E7B7964C9}"/>
              </a:ext>
            </a:extLst>
          </p:cNvPr>
          <p:cNvPicPr/>
          <p:nvPr/>
        </p:nvPicPr>
        <p:blipFill>
          <a:blip r:embed="rId2"/>
          <a:stretch>
            <a:fillRect/>
          </a:stretch>
        </p:blipFill>
        <p:spPr>
          <a:xfrm>
            <a:off x="746775" y="1772333"/>
            <a:ext cx="10657433" cy="4947335"/>
          </a:xfrm>
          <a:prstGeom prst="rect">
            <a:avLst/>
          </a:prstGeom>
        </p:spPr>
      </p:pic>
    </p:spTree>
    <p:extLst>
      <p:ext uri="{BB962C8B-B14F-4D97-AF65-F5344CB8AC3E}">
        <p14:creationId xmlns:p14="http://schemas.microsoft.com/office/powerpoint/2010/main" val="333417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8DC5-91DE-4637-9A4C-2C03D611551D}"/>
              </a:ext>
            </a:extLst>
          </p:cNvPr>
          <p:cNvSpPr>
            <a:spLocks noGrp="1"/>
          </p:cNvSpPr>
          <p:nvPr>
            <p:ph type="title"/>
          </p:nvPr>
        </p:nvSpPr>
        <p:spPr/>
        <p:txBody>
          <a:bodyPr/>
          <a:lstStyle/>
          <a:p>
            <a:r>
              <a:rPr lang="en-US" dirty="0"/>
              <a:t>Selected fields for pivot table</a:t>
            </a:r>
            <a:endParaRPr lang="en-CA" dirty="0"/>
          </a:p>
        </p:txBody>
      </p:sp>
      <p:pic>
        <p:nvPicPr>
          <p:cNvPr id="3" name="Picture 2">
            <a:extLst>
              <a:ext uri="{FF2B5EF4-FFF2-40B4-BE49-F238E27FC236}">
                <a16:creationId xmlns:a16="http://schemas.microsoft.com/office/drawing/2014/main" id="{D08EABFD-9AA1-40D2-9841-E600115A045E}"/>
              </a:ext>
            </a:extLst>
          </p:cNvPr>
          <p:cNvPicPr/>
          <p:nvPr/>
        </p:nvPicPr>
        <p:blipFill>
          <a:blip r:embed="rId2"/>
          <a:stretch>
            <a:fillRect/>
          </a:stretch>
        </p:blipFill>
        <p:spPr>
          <a:xfrm>
            <a:off x="820615" y="1871003"/>
            <a:ext cx="10499188" cy="4778326"/>
          </a:xfrm>
          <a:prstGeom prst="rect">
            <a:avLst/>
          </a:prstGeom>
        </p:spPr>
      </p:pic>
    </p:spTree>
    <p:extLst>
      <p:ext uri="{BB962C8B-B14F-4D97-AF65-F5344CB8AC3E}">
        <p14:creationId xmlns:p14="http://schemas.microsoft.com/office/powerpoint/2010/main" val="1200927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B1A7-7E87-4D52-B805-05EA14A67BB9}"/>
              </a:ext>
            </a:extLst>
          </p:cNvPr>
          <p:cNvSpPr>
            <a:spLocks noGrp="1"/>
          </p:cNvSpPr>
          <p:nvPr>
            <p:ph type="title"/>
          </p:nvPr>
        </p:nvSpPr>
        <p:spPr/>
        <p:txBody>
          <a:bodyPr/>
          <a:lstStyle/>
          <a:p>
            <a:r>
              <a:rPr lang="en-US" dirty="0"/>
              <a:t>Add pivot table and rename</a:t>
            </a:r>
            <a:endParaRPr lang="en-CA" dirty="0"/>
          </a:p>
        </p:txBody>
      </p:sp>
      <p:pic>
        <p:nvPicPr>
          <p:cNvPr id="3" name="Picture 2">
            <a:extLst>
              <a:ext uri="{FF2B5EF4-FFF2-40B4-BE49-F238E27FC236}">
                <a16:creationId xmlns:a16="http://schemas.microsoft.com/office/drawing/2014/main" id="{61A2C22F-499F-4696-BEBA-3AF20B8B2BF0}"/>
              </a:ext>
            </a:extLst>
          </p:cNvPr>
          <p:cNvPicPr/>
          <p:nvPr/>
        </p:nvPicPr>
        <p:blipFill>
          <a:blip r:embed="rId2"/>
          <a:stretch>
            <a:fillRect/>
          </a:stretch>
        </p:blipFill>
        <p:spPr>
          <a:xfrm>
            <a:off x="783102" y="1774507"/>
            <a:ext cx="10494498" cy="4795105"/>
          </a:xfrm>
          <a:prstGeom prst="rect">
            <a:avLst/>
          </a:prstGeom>
        </p:spPr>
      </p:pic>
    </p:spTree>
    <p:extLst>
      <p:ext uri="{BB962C8B-B14F-4D97-AF65-F5344CB8AC3E}">
        <p14:creationId xmlns:p14="http://schemas.microsoft.com/office/powerpoint/2010/main" val="17901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BF61-F831-45A7-8E1F-47CBC459E60E}"/>
              </a:ext>
            </a:extLst>
          </p:cNvPr>
          <p:cNvSpPr>
            <a:spLocks noGrp="1"/>
          </p:cNvSpPr>
          <p:nvPr>
            <p:ph type="title"/>
          </p:nvPr>
        </p:nvSpPr>
        <p:spPr/>
        <p:txBody>
          <a:bodyPr/>
          <a:lstStyle/>
          <a:p>
            <a:r>
              <a:rPr lang="en-US" dirty="0"/>
              <a:t>Add column female and create pivot</a:t>
            </a:r>
            <a:endParaRPr lang="en-CA" dirty="0"/>
          </a:p>
        </p:txBody>
      </p:sp>
      <p:pic>
        <p:nvPicPr>
          <p:cNvPr id="3" name="Picture 2">
            <a:extLst>
              <a:ext uri="{FF2B5EF4-FFF2-40B4-BE49-F238E27FC236}">
                <a16:creationId xmlns:a16="http://schemas.microsoft.com/office/drawing/2014/main" id="{8D58332F-0084-4F5B-92E7-A68CF611D0D7}"/>
              </a:ext>
            </a:extLst>
          </p:cNvPr>
          <p:cNvPicPr/>
          <p:nvPr/>
        </p:nvPicPr>
        <p:blipFill>
          <a:blip r:embed="rId2"/>
          <a:stretch>
            <a:fillRect/>
          </a:stretch>
        </p:blipFill>
        <p:spPr>
          <a:xfrm>
            <a:off x="512316" y="2356263"/>
            <a:ext cx="4814652" cy="3772078"/>
          </a:xfrm>
          <a:prstGeom prst="rect">
            <a:avLst/>
          </a:prstGeom>
        </p:spPr>
      </p:pic>
      <p:pic>
        <p:nvPicPr>
          <p:cNvPr id="4" name="Picture 3">
            <a:extLst>
              <a:ext uri="{FF2B5EF4-FFF2-40B4-BE49-F238E27FC236}">
                <a16:creationId xmlns:a16="http://schemas.microsoft.com/office/drawing/2014/main" id="{1F5EBEE0-BDF4-43B4-87A2-BB18280402C4}"/>
              </a:ext>
            </a:extLst>
          </p:cNvPr>
          <p:cNvPicPr/>
          <p:nvPr/>
        </p:nvPicPr>
        <p:blipFill>
          <a:blip r:embed="rId3"/>
          <a:stretch>
            <a:fillRect/>
          </a:stretch>
        </p:blipFill>
        <p:spPr>
          <a:xfrm>
            <a:off x="5600099" y="1964788"/>
            <a:ext cx="6258965" cy="4163553"/>
          </a:xfrm>
          <a:prstGeom prst="rect">
            <a:avLst/>
          </a:prstGeom>
        </p:spPr>
      </p:pic>
    </p:spTree>
    <p:extLst>
      <p:ext uri="{BB962C8B-B14F-4D97-AF65-F5344CB8AC3E}">
        <p14:creationId xmlns:p14="http://schemas.microsoft.com/office/powerpoint/2010/main" val="24524470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{08F53A94-7393-4E11-8D95-CBCD300F4EDE}tf33552983_win32</Template>
  <TotalTime>185</TotalTime>
  <Words>274</Words>
  <Application>Microsoft Office PowerPoint</Application>
  <PresentationFormat>Widescreen</PresentationFormat>
  <Paragraphs>47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Franklin Gothic Book</vt:lpstr>
      <vt:lpstr>Franklin Gothic Demi</vt:lpstr>
      <vt:lpstr>Wingdings 2</vt:lpstr>
      <vt:lpstr>DividendVTI</vt:lpstr>
      <vt:lpstr>Tableau prep – gender pay gap</vt:lpstr>
      <vt:lpstr>Dataset –  2018  Gender Pay Gap</vt:lpstr>
      <vt:lpstr>Loading dataset</vt:lpstr>
      <vt:lpstr>Remove unwanted columns</vt:lpstr>
      <vt:lpstr>Rename column                                 create new column</vt:lpstr>
      <vt:lpstr>Created New column POSTCODE district  from column postcode</vt:lpstr>
      <vt:lpstr>Selected fields for pivot table</vt:lpstr>
      <vt:lpstr>Add pivot table and rename</vt:lpstr>
      <vt:lpstr>Add column female and create pivot</vt:lpstr>
      <vt:lpstr>output</vt:lpstr>
      <vt:lpstr>Dataset inferences – source: makeover monday </vt:lpstr>
      <vt:lpstr>Tableau desktop – videogame sales By Sajith Vellappillil                  Submitted to prof Hamid rajaee</vt:lpstr>
      <vt:lpstr>Dataset – videogame sales </vt:lpstr>
      <vt:lpstr>Worksheets on tableau desktop – video game sales</vt:lpstr>
      <vt:lpstr>TOP VIDEOGAME REGIONWISE </vt:lpstr>
      <vt:lpstr>Dashboard – video game sales</vt:lpstr>
      <vt:lpstr>Story – video game sales</vt:lpstr>
      <vt:lpstr>conclusion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prep – gender pay gap</dc:title>
  <dc:creator>Sajith V</dc:creator>
  <cp:lastModifiedBy>Sajith V</cp:lastModifiedBy>
  <cp:revision>26</cp:revision>
  <dcterms:created xsi:type="dcterms:W3CDTF">2021-07-15T10:18:50Z</dcterms:created>
  <dcterms:modified xsi:type="dcterms:W3CDTF">2021-07-15T13:24:38Z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